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804" r:id="rId2"/>
    <p:sldMasterId id="2147483840" r:id="rId3"/>
    <p:sldMasterId id="2147483852" r:id="rId4"/>
    <p:sldMasterId id="2147483864" r:id="rId5"/>
    <p:sldMasterId id="2147483876" r:id="rId6"/>
    <p:sldMasterId id="2147483888" r:id="rId7"/>
    <p:sldMasterId id="2147483900" r:id="rId8"/>
    <p:sldMasterId id="2147483912" r:id="rId9"/>
    <p:sldMasterId id="2147483924" r:id="rId10"/>
    <p:sldMasterId id="2147483936" r:id="rId11"/>
    <p:sldMasterId id="2147483948" r:id="rId12"/>
    <p:sldMasterId id="2147483960" r:id="rId13"/>
  </p:sldMasterIdLst>
  <p:notesMasterIdLst>
    <p:notesMasterId r:id="rId36"/>
  </p:notes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77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5" autoAdjust="0"/>
    <p:restoredTop sz="94680" autoAdjust="0"/>
  </p:normalViewPr>
  <p:slideViewPr>
    <p:cSldViewPr>
      <p:cViewPr varScale="1">
        <p:scale>
          <a:sx n="83" d="100"/>
          <a:sy n="83" d="100"/>
        </p:scale>
        <p:origin x="-8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8E310-C27C-42F3-A0C8-2C7C4ED09472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5291F-EFB8-49AF-A307-DA363CB1D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90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5291F-EFB8-49AF-A307-DA363CB1DC5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5225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Symbol zastępczy stopki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9" name="Symbol zastępczy daty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7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 rogami zaokrąglonymi po przekątnej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AC8865D-230A-4BCD-B721-6E9EB29C0EBF}" type="datetimeFigureOut">
              <a:rPr lang="pl-PL" smtClean="0"/>
              <a:t>2021-03-16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223E4EA-D1CD-486E-BD15-BD76BF503479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1">
                    <a:lumMod val="75000"/>
                  </a:schemeClr>
                </a:solidFill>
                <a:latin typeface="Bahnschrift" pitchFamily="34" charset="0"/>
              </a:rPr>
              <a:t>Jak uczyć się szybko i efektywnie</a:t>
            </a:r>
            <a:endParaRPr lang="pl-PL" sz="6000" dirty="0">
              <a:solidFill>
                <a:schemeClr val="accent1">
                  <a:lumMod val="7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1028" name="Picture 4" descr="C:\Users\ZUZIA\AppData\Local\Microsoft\Windows\INetCache\IE\CA6TTL0Z\question-mark-1019993_960_720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5218" y="1752600"/>
            <a:ext cx="4373563" cy="437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90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cap="all" dirty="0">
                <a:solidFill>
                  <a:srgbClr val="000099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CZUCIOWCY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>
                <a:solidFill>
                  <a:srgbClr val="0033CC"/>
                </a:solidFill>
                <a:latin typeface="Comic Sans MS" pitchFamily="66" charset="0"/>
              </a:rPr>
              <a:t>łatwo zapamiętują to, czego dotknęli, takie osoby powinny jak najwięcej pisać, rysować ramki, wykresy i wzory, poruszać się przy uczeniu</a:t>
            </a:r>
            <a:endParaRPr lang="pl-PL" dirty="0"/>
          </a:p>
        </p:txBody>
      </p:sp>
      <p:pic>
        <p:nvPicPr>
          <p:cNvPr id="9218" name="Picture 2" descr="C:\Users\ZUZIA\AppData\Local\Microsoft\Windows\INetCache\IE\EKDRNQED\0BFA133B-3410-D464-AAA8-56964F1C555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3096344" cy="225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3762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cap="all" dirty="0">
                <a:solidFill>
                  <a:srgbClr val="3333FF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TECHNIKA ZAPAMIĘTANIA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000" dirty="0">
                <a:solidFill>
                  <a:srgbClr val="CC0066"/>
                </a:solidFill>
                <a:latin typeface="Comic Sans MS" pitchFamily="66" charset="0"/>
              </a:rPr>
              <a:t>W zapamiętaniu materiału pomaga: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00CC00"/>
                </a:solidFill>
                <a:latin typeface="Comic Sans MS" pitchFamily="66" charset="0"/>
              </a:rPr>
              <a:t>Kiedy tekst powtarzany przy zabawie, a więc w czasie jakiejś czynności, jakiegoś działania.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endParaRPr lang="pl-PL" sz="2000" dirty="0">
              <a:solidFill>
                <a:srgbClr val="00CC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000" dirty="0">
                <a:solidFill>
                  <a:srgbClr val="CC0066"/>
                </a:solidFill>
                <a:latin typeface="Comic Sans MS" pitchFamily="66" charset="0"/>
              </a:rPr>
              <a:t>Do czynności tych należy m.in.: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Sporządzenie planu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Podkreślenie ważniejszych wyrazów w książce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Rysowanie, malowanie, lepienie z gliny lub plasteliny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Praca z atlasem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Oglądanie fotografii i reprodukcji obrazów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66"/>
                </a:solidFill>
                <a:latin typeface="Comic Sans MS" pitchFamily="66" charset="0"/>
              </a:rPr>
              <a:t>Praca w „terenie” (przy nauce geografii, biologii)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7648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cap="all" dirty="0">
                <a:solidFill>
                  <a:srgbClr val="9900CC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W zapamiętaniu </a:t>
            </a:r>
            <a:br>
              <a:rPr lang="pl-PL" sz="3200" cap="all" dirty="0">
                <a:solidFill>
                  <a:srgbClr val="9900CC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pl-PL" sz="3200" cap="all" dirty="0">
                <a:solidFill>
                  <a:srgbClr val="9900CC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materiału pomaga</a:t>
            </a:r>
            <a:endParaRPr lang="pl-PL" dirty="0"/>
          </a:p>
        </p:txBody>
      </p:sp>
      <p:pic>
        <p:nvPicPr>
          <p:cNvPr id="11266" name="Picture 2" descr="C:\Users\ZUZIA\AppData\Local\Microsoft\Windows\INetCache\IE\CA6TTL0Z\a-2729794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685800"/>
            <a:ext cx="642366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3600" dirty="0">
                <a:solidFill>
                  <a:srgbClr val="FF0000"/>
                </a:solidFill>
                <a:latin typeface="Comic Sans MS" pitchFamily="66" charset="0"/>
              </a:rPr>
              <a:t>Kiedy materiał powtarzany jest wiele razy i w różnych porach dnia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endParaRPr lang="pl-PL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3600" dirty="0">
                <a:solidFill>
                  <a:srgbClr val="FF0000"/>
                </a:solidFill>
                <a:latin typeface="Comic Sans MS" pitchFamily="66" charset="0"/>
              </a:rPr>
              <a:t>Kiedy materiał powtarzany jest głośno</a:t>
            </a: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endParaRPr lang="pl-PL" sz="36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3600" dirty="0">
                <a:solidFill>
                  <a:srgbClr val="FF0000"/>
                </a:solidFill>
                <a:latin typeface="Comic Sans MS" pitchFamily="66" charset="0"/>
              </a:rPr>
              <a:t>Kiedy uczeń jest w przyjemnym nastroju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5650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900" cap="all" dirty="0">
                <a:solidFill>
                  <a:srgbClr val="990099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Jak sprawić przyjemny nastrój </a:t>
            </a:r>
            <a:br>
              <a:rPr lang="pl-PL" sz="2900" cap="all" dirty="0">
                <a:solidFill>
                  <a:srgbClr val="990099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</a:br>
            <a:r>
              <a:rPr lang="pl-PL" sz="2900" cap="all" dirty="0">
                <a:solidFill>
                  <a:srgbClr val="990099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w czasie nauki?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400" dirty="0">
                <a:solidFill>
                  <a:srgbClr val="669900"/>
                </a:solidFill>
                <a:latin typeface="Comic Sans MS" pitchFamily="66" charset="0"/>
              </a:rPr>
              <a:t>Np. pomyśl o tym, co będziesz robił po odrabianiu lekcji?</a:t>
            </a:r>
            <a:br>
              <a:rPr lang="pl-PL" sz="2400" dirty="0">
                <a:solidFill>
                  <a:srgbClr val="669900"/>
                </a:solidFill>
                <a:latin typeface="Comic Sans MS" pitchFamily="66" charset="0"/>
              </a:rPr>
            </a:br>
            <a:r>
              <a:rPr lang="pl-PL" sz="2400" dirty="0">
                <a:solidFill>
                  <a:srgbClr val="669900"/>
                </a:solidFill>
                <a:latin typeface="Comic Sans MS" pitchFamily="66" charset="0"/>
              </a:rPr>
              <a:t> O tym, że jutro pójdziesz do kina, a dziś wieczorem na basen itp.</a:t>
            </a: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400" dirty="0">
              <a:solidFill>
                <a:srgbClr val="669900"/>
              </a:solidFill>
              <a:latin typeface="Comic Sans MS" pitchFamily="66" charset="0"/>
            </a:endParaRP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400" dirty="0">
                <a:solidFill>
                  <a:srgbClr val="FF3300"/>
                </a:solidFill>
                <a:latin typeface="Comic Sans MS" pitchFamily="66" charset="0"/>
              </a:rPr>
              <a:t>Siedź w dobrze wywietrzonym pokoju ( to jest ogólnie bardzo ważne dla pracy twojego mózgu, a także dla twojego nastroju), w luźnym ubraniu.</a:t>
            </a: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Tx/>
              <a:buAutoNum type="arabicPeriod"/>
            </a:pPr>
            <a:endParaRPr lang="pl-PL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Tx/>
              <a:buAutoNum type="arabicPeriod"/>
            </a:pPr>
            <a:r>
              <a:rPr lang="pl-PL" sz="2400" dirty="0">
                <a:solidFill>
                  <a:srgbClr val="0000FF"/>
                </a:solidFill>
                <a:latin typeface="Comic Sans MS" pitchFamily="66" charset="0"/>
              </a:rPr>
              <a:t>Trudno być w pogodnym nastroju, jeśli ktoś jest nie wyspany albo głodny, albo zbyt najedzony.</a:t>
            </a: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Tx/>
              <a:buAutoNum type="arabicPeriod"/>
            </a:pPr>
            <a:endParaRPr lang="pl-PL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marL="609600" lvl="0" indent="-609600" algn="ctr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Tx/>
              <a:buAutoNum type="arabicPeriod"/>
            </a:pP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Natomiast ćwiczenia fizyczne – ale niezbyt męczące –znakomicie wpływają na samopoczucie, na pogodny nastrój.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8305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Jeżeli chcemy zachować jasność umysłu wskazana jest: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>
                <a:solidFill>
                  <a:srgbClr val="000000"/>
                </a:solidFill>
                <a:latin typeface="Comic Sans MS" pitchFamily="66" charset="0"/>
              </a:rPr>
              <a:t>Dieta</a:t>
            </a: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 niskokaloryczna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>
                <a:solidFill>
                  <a:srgbClr val="000000"/>
                </a:solidFill>
                <a:latin typeface="Comic Sans MS" pitchFamily="66" charset="0"/>
              </a:rPr>
              <a:t>Unikanie tłustych posiłków</a:t>
            </a: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, gdyż one osłabiają pamięć, a tłuszcz zalegający w przewodzie pokarmowym powoduje uczucie zmęczenia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24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>
                <a:solidFill>
                  <a:srgbClr val="000000"/>
                </a:solidFill>
                <a:latin typeface="Comic Sans MS" pitchFamily="66" charset="0"/>
              </a:rPr>
              <a:t>Spożywanie wielu owoców i warzyw</a:t>
            </a:r>
            <a:r>
              <a:rPr lang="pl-PL" sz="2400" dirty="0">
                <a:solidFill>
                  <a:srgbClr val="000000"/>
                </a:solidFill>
                <a:latin typeface="Comic Sans MS" pitchFamily="66" charset="0"/>
              </a:rPr>
              <a:t>, a także dostateczną ilość białka, które działa odżywczo na mózg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MÓZG TRZEBA DOBRZE ODŻYWIAĆ!!!</a:t>
            </a:r>
            <a:endParaRPr lang="pl-PL" dirty="0"/>
          </a:p>
        </p:txBody>
      </p:sp>
      <p:pic>
        <p:nvPicPr>
          <p:cNvPr id="12290" name="Picture 2" descr="C:\Users\ZUZIA\AppData\Local\Microsoft\Windows\INetCache\IE\2GOG6C84\3._Mój_mózg,_moje_białko,_moja_czapka._1979._Plakat_autorski_nie_opublikowany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200293" y="1916832"/>
            <a:ext cx="1368152" cy="109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5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Jak robić notatki?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00"/>
                </a:solidFill>
                <a:latin typeface="Comic Sans MS" pitchFamily="66" charset="0"/>
              </a:rPr>
              <a:t>Mieć zawsze co najmniej 2 długopisy lub ołówki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Marginesy powinny być po bokach, ale też na górze i na dole strony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00"/>
                </a:solidFill>
                <a:latin typeface="Comic Sans MS" pitchFamily="66" charset="0"/>
              </a:rPr>
              <a:t>Warto notować na oddzielnych kartkach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Opracować słowniczek własnych skrótów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00"/>
                </a:solidFill>
                <a:latin typeface="Comic Sans MS" pitchFamily="66" charset="0"/>
              </a:rPr>
              <a:t>Pisać czytelnie, wyraźnie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Nie notować wszystkiego, tylko węzłowe zagadnienia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000" dirty="0">
                <a:solidFill>
                  <a:srgbClr val="FF0000"/>
                </a:solidFill>
                <a:latin typeface="Comic Sans MS" pitchFamily="66" charset="0"/>
              </a:rPr>
              <a:t>Używać punktów, które następnie wypełnia się treścią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  <p:pic>
        <p:nvPicPr>
          <p:cNvPr id="4" name="Picture 4" descr="C:\Program Files\Common Files\Microsoft Shared\Clipart\cagcat50\BD04924_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564904"/>
            <a:ext cx="184785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624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Jak powtarzać, żeby zapamiętać?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Żeby dobrze zapamiętać, trzeba najpierw </a:t>
            </a: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dobrze zrozumieć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o co chodzi.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Powtarzać należy głośno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(w korze mózgowej dana informacja zapisuje się dwa razy – kanałem wzrokowym i słuchowym)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b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Powtarzać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należy </a:t>
            </a: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często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b="1" u="sng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Ostatnie powtórzenie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powinno mieć miejsce NIE tuż przed lekcją, ale </a:t>
            </a: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poprzedniego dnia wieczorem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Warto </a:t>
            </a: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rymować 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co się da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Zapamiętywanie musi przebiegać </a:t>
            </a: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aktywnie 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(notowanie, rysowanie, tłumaczenie komuś)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u="sng" dirty="0">
                <a:solidFill>
                  <a:srgbClr val="000000"/>
                </a:solidFill>
                <a:latin typeface="Comic Sans MS" pitchFamily="66" charset="0"/>
              </a:rPr>
              <a:t>Dobry nastrój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</a:rPr>
              <a:t> sprzyja zapamiętywaniu </a:t>
            </a:r>
            <a:r>
              <a:rPr lang="pl-PL" sz="2000" dirty="0">
                <a:solidFill>
                  <a:srgbClr val="000000"/>
                </a:solidFill>
                <a:latin typeface="Comic Sans MS" pitchFamily="66" charset="0"/>
                <a:sym typeface="Wingdings" pitchFamily="2" charset="2"/>
              </a:rPr>
              <a:t></a:t>
            </a:r>
            <a:endParaRPr lang="pl-PL" sz="2000" dirty="0">
              <a:solidFill>
                <a:srgbClr val="00000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591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6633"/>
                </a:solidFill>
                <a:latin typeface="Comic Sans MS" pitchFamily="66" charset="0"/>
              </a:rPr>
              <a:t>Przeczytać dwa razy po cichu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996633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009900"/>
                </a:solidFill>
                <a:latin typeface="Comic Sans MS" pitchFamily="66" charset="0"/>
              </a:rPr>
              <a:t>Po krótkiej przerwie przeczytać dwa razy głośno i – jeśli to wiersz – z odpowiednią melodią i rytmem słów; jeśli tekst jest długi należy go podzielić na kilka części i z każdą postępować tak jak wyżej, ale zawsze najpierw trzeba przeczytać całość, żeby uchwycić sens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0099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FF3300"/>
                </a:solidFill>
                <a:latin typeface="Comic Sans MS" pitchFamily="66" charset="0"/>
              </a:rPr>
              <a:t>Po godzinie przerwy powtarzać głośno z zaglądaniem do tekstu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endParaRPr lang="pl-PL" sz="2000" dirty="0">
              <a:solidFill>
                <a:srgbClr val="000000"/>
              </a:solidFill>
              <a:latin typeface="Comic Sans MS" pitchFamily="66" charset="0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0099"/>
                </a:solidFill>
                <a:latin typeface="Comic Sans MS" pitchFamily="66" charset="0"/>
              </a:rPr>
              <a:t>Po następnej godzinie powtórzyć tekst głośno bez zaglądania do tekstu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METODA ZAPAMIĘTANIA DOSŁOWNEGO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737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Przeczytać całość bez podkreślania czegokolwiek.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9933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Przeczytać całość z </a:t>
            </a:r>
            <a:r>
              <a:rPr lang="pl-PL" sz="2000" u="sng" dirty="0">
                <a:solidFill>
                  <a:srgbClr val="993300"/>
                </a:solidFill>
                <a:latin typeface="Comic Sans MS" pitchFamily="66" charset="0"/>
              </a:rPr>
              <a:t>podkreślaniem ołówkiem</a:t>
            </a: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 </a:t>
            </a:r>
            <a:br>
              <a:rPr lang="pl-PL" sz="2000" dirty="0">
                <a:solidFill>
                  <a:srgbClr val="993300"/>
                </a:solidFill>
                <a:latin typeface="Comic Sans MS" pitchFamily="66" charset="0"/>
              </a:rPr>
            </a:b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najważniejszych rzeczy.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9933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Podzielić tekst na kilka sensownych części.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9933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Powtarzać każdą część osobno, aż do zapamiętania, po opanowaniu pierwszej części przechodzimy do drugiej itd.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9933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Przy powtarzaniu każdej następnej partii powinno się zawsze zaczynać od końca partii poprzedniej tworząc tzw. pomost pamięciowy.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000" dirty="0">
              <a:solidFill>
                <a:srgbClr val="993300"/>
              </a:solidFill>
              <a:latin typeface="Comic Sans MS" pitchFamily="66" charset="0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993300"/>
                </a:solidFill>
                <a:latin typeface="Comic Sans MS" pitchFamily="66" charset="0"/>
              </a:rPr>
              <a:t>Po dniu przerwy (mózg cały czas pracuje i porządkuje materiał) należy zebrać wszystkie części w całości i powtórzyć łącznie wszystko od razu.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METODA ZAPAMIĘTANIA NIEDOSŁOWNEGO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077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cap="all" dirty="0">
                <a:solidFill>
                  <a:srgbClr val="660033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Uczenie się języków obcych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Ucz się systematycznie, codziennie przynajmniej przez 15 min.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Oprócz korzystania z różnych słowników, załóż własny słowniczek</a:t>
            </a:r>
            <a:r>
              <a:rPr lang="pl-PL" sz="1800" dirty="0" smtClean="0">
                <a:solidFill>
                  <a:srgbClr val="990099"/>
                </a:solidFill>
                <a:latin typeface="Comic Sans MS" pitchFamily="66" charset="0"/>
              </a:rPr>
              <a:t>.</a:t>
            </a:r>
            <a:r>
              <a:rPr lang="pl-PL" sz="1600" dirty="0">
                <a:solidFill>
                  <a:srgbClr val="990099"/>
                </a:solidFill>
                <a:latin typeface="Comic Sans MS" pitchFamily="66" charset="0"/>
              </a:rPr>
              <a:t> </a:t>
            </a:r>
            <a:endParaRPr lang="pl-PL" sz="1600" dirty="0" smtClean="0">
              <a:solidFill>
                <a:srgbClr val="990099"/>
              </a:solidFill>
              <a:latin typeface="Comic Sans MS" pitchFamily="66" charset="0"/>
            </a:endParaRP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600" dirty="0" smtClean="0">
                <a:solidFill>
                  <a:srgbClr val="990099"/>
                </a:solidFill>
                <a:latin typeface="Comic Sans MS" pitchFamily="66" charset="0"/>
              </a:rPr>
              <a:t>Pisz </a:t>
            </a:r>
            <a:r>
              <a:rPr lang="pl-PL" sz="1600" dirty="0">
                <a:solidFill>
                  <a:srgbClr val="990099"/>
                </a:solidFill>
                <a:latin typeface="Comic Sans MS" pitchFamily="66" charset="0"/>
              </a:rPr>
              <a:t>słówka na oddzielnych kartkach i przylepiaj w </a:t>
            </a:r>
            <a:r>
              <a:rPr lang="pl-PL" sz="1600" dirty="0" smtClean="0">
                <a:solidFill>
                  <a:srgbClr val="990099"/>
                </a:solidFill>
                <a:latin typeface="Comic Sans MS" pitchFamily="66" charset="0"/>
              </a:rPr>
              <a:t>domu.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Ucząc się dialogów ucz się w parach</a:t>
            </a:r>
            <a:r>
              <a:rPr lang="pl-PL" sz="1800" dirty="0" smtClean="0">
                <a:solidFill>
                  <a:srgbClr val="990099"/>
                </a:solidFill>
                <a:latin typeface="Comic Sans MS" pitchFamily="66" charset="0"/>
              </a:rPr>
              <a:t>.</a:t>
            </a:r>
            <a:endParaRPr lang="pl-PL" sz="1800" dirty="0">
              <a:solidFill>
                <a:srgbClr val="990099"/>
              </a:solidFill>
              <a:latin typeface="Comic Sans MS" pitchFamily="66" charset="0"/>
            </a:endParaRP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W słowniczku zamieszczaj dany wyraz w kontekście.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 smtClean="0">
                <a:solidFill>
                  <a:srgbClr val="990099"/>
                </a:solidFill>
                <a:latin typeface="Comic Sans MS" pitchFamily="66" charset="0"/>
              </a:rPr>
              <a:t>Pisz </a:t>
            </a: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bardzo wyraźnie WIELKIMI LITERAMI.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Mów w obcym języku głośno i często.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Powtarzaj lekcje ze szkoły tego samego dnia.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Rozwiązuj i układaj krzyżówki.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Czytaj łatwe książki.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Ø"/>
            </a:pPr>
            <a:r>
              <a:rPr lang="pl-PL" sz="1800" dirty="0" smtClean="0">
                <a:solidFill>
                  <a:srgbClr val="990099"/>
                </a:solidFill>
                <a:latin typeface="Comic Sans MS" pitchFamily="66" charset="0"/>
              </a:rPr>
              <a:t>Korzystaj </a:t>
            </a:r>
            <a:r>
              <a:rPr lang="pl-PL" sz="1800" dirty="0">
                <a:solidFill>
                  <a:srgbClr val="990099"/>
                </a:solidFill>
                <a:latin typeface="Comic Sans MS" pitchFamily="66" charset="0"/>
              </a:rPr>
              <a:t>z pomocy audiowizualnych.</a:t>
            </a:r>
          </a:p>
          <a:p>
            <a:endParaRPr lang="pl-PL" dirty="0"/>
          </a:p>
        </p:txBody>
      </p:sp>
      <p:pic>
        <p:nvPicPr>
          <p:cNvPr id="6146" name="Picture 2" descr="C:\Users\ZUZIA\AppData\Local\Microsoft\Windows\INetCache\IE\MG1EZDAO\lerni_kurs_na_jezyki_zaj.png.2016-09-02-16-31-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888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cap="all" dirty="0">
                <a:solidFill>
                  <a:srgbClr val="003399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Sprawność umysłowa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b="1" dirty="0">
                <a:solidFill>
                  <a:srgbClr val="CC0066"/>
                </a:solidFill>
                <a:latin typeface="Comic Sans MS" pitchFamily="66" charset="0"/>
              </a:rPr>
              <a:t>DOBOWA</a:t>
            </a:r>
            <a:r>
              <a:rPr lang="pl-PL" dirty="0">
                <a:solidFill>
                  <a:srgbClr val="CC0066"/>
                </a:solidFill>
                <a:latin typeface="Comic Sans MS" pitchFamily="66" charset="0"/>
              </a:rPr>
              <a:t> (w ciągu dnia)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800" u="sng" dirty="0">
                <a:solidFill>
                  <a:srgbClr val="FF3300"/>
                </a:solidFill>
                <a:latin typeface="Comic Sans MS" pitchFamily="66" charset="0"/>
              </a:rPr>
              <a:t>Faza wdrożenia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 w godzinach </a:t>
            </a:r>
            <a:r>
              <a:rPr lang="pl-PL" sz="2800" b="1" u="sng" dirty="0">
                <a:solidFill>
                  <a:srgbClr val="FF3300"/>
                </a:solidFill>
                <a:latin typeface="Comic Sans MS" pitchFamily="66" charset="0"/>
              </a:rPr>
              <a:t>8-9 rano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, następuje wzrost sprawności umysłowej, aż do </a:t>
            </a:r>
            <a:r>
              <a:rPr lang="pl-PL" sz="2800" u="sng" dirty="0">
                <a:solidFill>
                  <a:srgbClr val="FF3300"/>
                </a:solidFill>
                <a:latin typeface="Comic Sans MS" pitchFamily="66" charset="0"/>
              </a:rPr>
              <a:t>szczytu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, który przypada na </a:t>
            </a:r>
            <a:r>
              <a:rPr lang="pl-PL" sz="2800" b="1" u="sng" dirty="0">
                <a:solidFill>
                  <a:srgbClr val="FF3300"/>
                </a:solidFill>
                <a:latin typeface="Comic Sans MS" pitchFamily="66" charset="0"/>
              </a:rPr>
              <a:t>10-12</a:t>
            </a:r>
            <a:r>
              <a:rPr lang="pl-PL" sz="2800" b="1" u="sng" dirty="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godziny.</a:t>
            </a:r>
            <a:r>
              <a:rPr lang="pl-PL" sz="2800" b="1" u="sng" dirty="0">
                <a:solidFill>
                  <a:srgbClr val="CC0066"/>
                </a:solidFill>
                <a:latin typeface="Comic Sans MS" pitchFamily="66" charset="0"/>
              </a:rPr>
              <a:t> 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Od godziny </a:t>
            </a:r>
            <a:r>
              <a:rPr lang="pl-PL" sz="2800" b="1" dirty="0">
                <a:solidFill>
                  <a:srgbClr val="FF3300"/>
                </a:solidFill>
                <a:latin typeface="Comic Sans MS" pitchFamily="66" charset="0"/>
              </a:rPr>
              <a:t>12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 sprawność umysłowa spada, aby mieć drugi </a:t>
            </a:r>
            <a:r>
              <a:rPr lang="pl-PL" sz="2800" u="sng" dirty="0">
                <a:solidFill>
                  <a:srgbClr val="FF3300"/>
                </a:solidFill>
                <a:latin typeface="Comic Sans MS" pitchFamily="66" charset="0"/>
              </a:rPr>
              <a:t>szczyt</a:t>
            </a:r>
            <a:r>
              <a:rPr lang="pl-PL" sz="2800" dirty="0">
                <a:solidFill>
                  <a:srgbClr val="CC0066"/>
                </a:solidFill>
                <a:latin typeface="Comic Sans MS" pitchFamily="66" charset="0"/>
              </a:rPr>
              <a:t> od </a:t>
            </a:r>
            <a:r>
              <a:rPr lang="pl-PL" sz="2800" b="1" dirty="0">
                <a:solidFill>
                  <a:srgbClr val="FF3300"/>
                </a:solidFill>
                <a:latin typeface="Comic Sans MS" pitchFamily="66" charset="0"/>
              </a:rPr>
              <a:t>16 do 18</a:t>
            </a:r>
            <a:r>
              <a:rPr lang="pl-PL" sz="2800" dirty="0">
                <a:solidFill>
                  <a:srgbClr val="FF3300"/>
                </a:solidFill>
                <a:latin typeface="Comic Sans MS" pitchFamily="66" charset="0"/>
              </a:rPr>
              <a:t>.</a:t>
            </a:r>
            <a:r>
              <a:rPr lang="pl-PL" sz="2800" dirty="0">
                <a:solidFill>
                  <a:srgbClr val="FF3300"/>
                </a:solidFill>
                <a:latin typeface="Franklin Gothic Book"/>
              </a:rPr>
              <a:t>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41109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3600" b="1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SPOSÓB UCZENIA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pPr lvl="0" algn="ctr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Planowanie nauki własnej uwzględniając porę dnia, w której pracuje się nam najlepiej.</a:t>
            </a:r>
          </a:p>
          <a:p>
            <a:pPr lvl="0" algn="ctr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Zaczynanie zawsze od najtrudniejszych zadań</a:t>
            </a:r>
            <a:r>
              <a:rPr lang="pl-PL" sz="2800" dirty="0" smtClean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.</a:t>
            </a:r>
          </a:p>
          <a:p>
            <a:pPr lvl="0" algn="ctr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800" dirty="0">
                <a:solidFill>
                  <a:srgbClr val="F79646">
                    <a:lumMod val="50000"/>
                  </a:srgbClr>
                </a:solidFill>
                <a:latin typeface="Franklin Gothic Book"/>
              </a:rPr>
              <a:t>Reagowanie na objawy przemęczenia umysłowego</a:t>
            </a:r>
            <a:r>
              <a:rPr lang="pl-PL" sz="2800" dirty="0" smtClean="0">
                <a:solidFill>
                  <a:srgbClr val="F79646">
                    <a:lumMod val="50000"/>
                  </a:srgbClr>
                </a:solidFill>
                <a:latin typeface="Franklin Gothic Book"/>
              </a:rPr>
              <a:t>.</a:t>
            </a:r>
            <a:endParaRPr lang="pl-PL" sz="2800" dirty="0">
              <a:solidFill>
                <a:schemeClr val="accent6">
                  <a:lumMod val="50000"/>
                </a:schemeClr>
              </a:solidFill>
              <a:latin typeface="Franklin Gothic Book"/>
            </a:endParaRPr>
          </a:p>
          <a:p>
            <a:pPr lvl="0" algn="ctr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Robienie krótkich przerw.</a:t>
            </a:r>
          </a:p>
          <a:p>
            <a:pPr lvl="0" algn="ctr" fontAlgn="base">
              <a:spcAft>
                <a:spcPct val="0"/>
              </a:spcAft>
              <a:buClr>
                <a:srgbClr val="DDDDDD"/>
              </a:buClr>
              <a:buSzPct val="70000"/>
              <a:buFont typeface="Wingdings" pitchFamily="2" charset="2"/>
              <a:buChar char="ü"/>
            </a:pPr>
            <a:r>
              <a:rPr lang="pl-PL" sz="2800" dirty="0">
                <a:solidFill>
                  <a:schemeClr val="accent6">
                    <a:lumMod val="50000"/>
                  </a:schemeClr>
                </a:solidFill>
                <a:latin typeface="Franklin Gothic Book"/>
              </a:rPr>
              <a:t>Przeplatanie przedmiotów ścisłych humanistycznymi.</a:t>
            </a:r>
          </a:p>
          <a:p>
            <a:pPr marL="0" indent="0">
              <a:buNone/>
            </a:pPr>
            <a:endParaRPr lang="pl-PL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Users\ZUZIA\AppData\Local\Microsoft\Windows\INetCache\IE\MG1EZDAO\ResizedImage334259-man-29749-128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348880"/>
            <a:ext cx="1848604" cy="87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5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Ćwicz koncentrację uwagi!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>
                <a:solidFill>
                  <a:srgbClr val="0000FF"/>
                </a:solidFill>
                <a:latin typeface="Franklin Gothic Book"/>
              </a:rPr>
              <a:t>Postaraj się przez 10-15 min wyjątkowo dokładnie notować to, co mówi nauczyciel, ale rób to właśnie z przedmiotu który cię nie </a:t>
            </a:r>
            <a:r>
              <a:rPr lang="pl-PL" sz="2400" b="1" dirty="0" smtClean="0">
                <a:solidFill>
                  <a:srgbClr val="0000FF"/>
                </a:solidFill>
                <a:latin typeface="Franklin Gothic Book"/>
              </a:rPr>
              <a:t>interesuje</a:t>
            </a:r>
            <a:endParaRPr lang="pl-PL" sz="2400" b="1" dirty="0">
              <a:solidFill>
                <a:srgbClr val="FF3300"/>
              </a:solidFill>
              <a:latin typeface="Franklin Gothic Book"/>
            </a:endParaRP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 smtClean="0">
                <a:solidFill>
                  <a:srgbClr val="FF3300"/>
                </a:solidFill>
                <a:latin typeface="Franklin Gothic Book"/>
              </a:rPr>
              <a:t>Połóż </a:t>
            </a:r>
            <a:r>
              <a:rPr lang="pl-PL" sz="2400" b="1" dirty="0">
                <a:solidFill>
                  <a:srgbClr val="FF3300"/>
                </a:solidFill>
                <a:latin typeface="Franklin Gothic Book"/>
              </a:rPr>
              <a:t>przed sobą książkę z jakimś rysunkiem i rysunek ten dokładnie przerysuj. Potem sprawdź ile zrobiłeś błędów. Staraj się pracować jak najszybciej. Ćwiczenie to powtarzaj co pewien czas z prostymi rysunkami, potem trochę bardziej skomplikowanymi</a:t>
            </a:r>
          </a:p>
          <a:p>
            <a:pPr lvl="0" fontAlgn="base">
              <a:lnSpc>
                <a:spcPct val="9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400" b="1" dirty="0" smtClean="0">
                <a:solidFill>
                  <a:srgbClr val="008000"/>
                </a:solidFill>
                <a:latin typeface="Franklin Gothic Book"/>
              </a:rPr>
              <a:t>Zamknij </a:t>
            </a:r>
            <a:r>
              <a:rPr lang="pl-PL" sz="2400" b="1" dirty="0">
                <a:solidFill>
                  <a:srgbClr val="008000"/>
                </a:solidFill>
                <a:latin typeface="Franklin Gothic Book"/>
              </a:rPr>
              <a:t>oczy i spróbuj sobie przypomnieć, co robiłeś dziś od momentu wstania z łóżka aż do tej pory, ale bardzo dokładnie, ze wszystkimi szczegółami</a:t>
            </a:r>
          </a:p>
          <a:p>
            <a:endParaRPr lang="pl-PL" dirty="0"/>
          </a:p>
        </p:txBody>
      </p:sp>
      <p:pic>
        <p:nvPicPr>
          <p:cNvPr id="4098" name="Picture 2" descr="C:\Users\ZUZIA\AppData\Local\Microsoft\Windows\INetCache\IE\CA6TTL0Z\znak-zapytania-banner-520x2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01208"/>
            <a:ext cx="1865168" cy="87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97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2767281"/>
            <a:ext cx="662473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  <a:defRPr/>
            </a:pPr>
            <a:endParaRPr lang="pl-PL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0000"/>
              <a:defRPr/>
            </a:pPr>
            <a:r>
              <a:rPr lang="pl-PL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 </a:t>
            </a:r>
            <a:r>
              <a:rPr lang="pl-PL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 W O D Z E N I A </a:t>
            </a:r>
            <a:r>
              <a:rPr lang="pl-PL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!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0000"/>
              <a:defRPr/>
            </a:pPr>
            <a:endParaRPr lang="pl-PL" sz="4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SzPct val="70000"/>
              <a:defRPr/>
            </a:pPr>
            <a:r>
              <a:rPr lang="pl-PL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Oprac. Emilia Grdeń</a:t>
            </a:r>
            <a:endParaRPr lang="pl-PL" sz="40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Obraz 4" descr="thCAOR5IW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03244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398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lvl="0" indent="0" fontAlgn="base">
              <a:spcAft>
                <a:spcPct val="0"/>
              </a:spcAft>
              <a:buClr>
                <a:srgbClr val="DDDDDD"/>
              </a:buClr>
              <a:buSzPct val="70000"/>
              <a:buNone/>
            </a:pPr>
            <a:r>
              <a:rPr lang="pl-PL" sz="2400" u="sng" dirty="0" smtClean="0">
                <a:solidFill>
                  <a:srgbClr val="0000FF"/>
                </a:solidFill>
                <a:latin typeface="Comic Sans MS" pitchFamily="66" charset="0"/>
              </a:rPr>
              <a:t>TYGODNIOWA</a:t>
            </a:r>
            <a:endParaRPr lang="pl-PL" sz="2400" dirty="0">
              <a:solidFill>
                <a:srgbClr val="0000FF"/>
              </a:solidFill>
              <a:latin typeface="Comic Sans MS" pitchFamily="66" charset="0"/>
            </a:endParaRP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dirty="0">
                <a:solidFill>
                  <a:srgbClr val="0000FF"/>
                </a:solidFill>
                <a:latin typeface="Comic Sans MS" pitchFamily="66" charset="0"/>
              </a:rPr>
              <a:t>PONIEDZIAŁEK</a:t>
            </a: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 – sprawność umysłowa najmniejsza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dirty="0">
                <a:solidFill>
                  <a:srgbClr val="0000FF"/>
                </a:solidFill>
                <a:latin typeface="Comic Sans MS" pitchFamily="66" charset="0"/>
              </a:rPr>
              <a:t>ŚRODA</a:t>
            </a: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 – maksymalna sprawność umysłowa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dirty="0">
                <a:solidFill>
                  <a:srgbClr val="0000FF"/>
                </a:solidFill>
                <a:latin typeface="Comic Sans MS" pitchFamily="66" charset="0"/>
              </a:rPr>
              <a:t>CZWARTEK</a:t>
            </a: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 – nagłe zmniejszenie sprawności</a:t>
            </a: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b="1" dirty="0">
                <a:solidFill>
                  <a:srgbClr val="0000FF"/>
                </a:solidFill>
                <a:latin typeface="Comic Sans MS" pitchFamily="66" charset="0"/>
              </a:rPr>
              <a:t>SOBOTA</a:t>
            </a: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 – zwiększa się sprawność, drugi szczyt w tygodniu</a:t>
            </a:r>
            <a:r>
              <a:rPr lang="pl-PL" sz="2000" dirty="0" smtClean="0">
                <a:solidFill>
                  <a:srgbClr val="0000FF"/>
                </a:solidFill>
                <a:latin typeface="Comic Sans MS" pitchFamily="66" charset="0"/>
              </a:rPr>
              <a:t>.</a:t>
            </a:r>
            <a:endParaRPr lang="pl-PL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lvl="0" fontAlgn="base">
              <a:lnSpc>
                <a:spcPct val="150000"/>
              </a:lnSpc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Dla uczniów chodzących 5 dni w tygodniu do szkoły PIĄTEK jest </a:t>
            </a:r>
            <a:r>
              <a:rPr lang="pl-PL" sz="2000" b="1" dirty="0">
                <a:solidFill>
                  <a:srgbClr val="0000FF"/>
                </a:solidFill>
                <a:latin typeface="Comic Sans MS" pitchFamily="66" charset="0"/>
              </a:rPr>
              <a:t>drugim szczytem</a:t>
            </a:r>
            <a:r>
              <a:rPr lang="pl-PL" sz="2000" dirty="0">
                <a:solidFill>
                  <a:srgbClr val="0000FF"/>
                </a:solidFill>
                <a:latin typeface="Comic Sans MS" pitchFamily="66" charset="0"/>
              </a:rPr>
              <a:t> sprawności umysłowej</a:t>
            </a:r>
            <a:r>
              <a:rPr lang="pl-PL" sz="2000" dirty="0">
                <a:solidFill>
                  <a:srgbClr val="000000"/>
                </a:solidFill>
                <a:latin typeface="Franklin Gothic Book"/>
              </a:rPr>
              <a:t>.</a:t>
            </a:r>
          </a:p>
          <a:p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cap="all" dirty="0">
                <a:solidFill>
                  <a:srgbClr val="339933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Sprawność umysłowa</a:t>
            </a:r>
            <a:endParaRPr lang="pl-PL" dirty="0"/>
          </a:p>
        </p:txBody>
      </p:sp>
      <p:pic>
        <p:nvPicPr>
          <p:cNvPr id="10242" name="Picture 2" descr="C:\Users\ZUZIA\AppData\Local\Microsoft\Windows\INetCache\IE\MG1EZDAO\dni_tygodnia__male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653136"/>
            <a:ext cx="1934344" cy="13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90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Systemy reprezentacyjne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chemeClr val="accent3">
                    <a:lumMod val="75000"/>
                  </a:schemeClr>
                </a:solidFill>
                <a:latin typeface="Franklin Gothic Book"/>
              </a:rPr>
              <a:t>Podczas zdobywania nowych wiadomości i umiejętności dominującą rolę odgrywa </a:t>
            </a:r>
            <a:r>
              <a:rPr lang="pl-PL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/>
              </a:rPr>
              <a:t>słuch, wzrok oraz ruch </a:t>
            </a:r>
            <a:endParaRPr lang="pl-PL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Obraz 3" descr="indek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501008"/>
            <a:ext cx="3168352" cy="232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290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cap="all" dirty="0">
                <a:solidFill>
                  <a:srgbClr val="000000"/>
                </a:solidFill>
                <a:effectLst>
                  <a:reflection blurRad="12700" stA="48000" endA="300" endPos="55000" dir="5400000" sy="-90000" algn="bl" rotWithShape="0"/>
                </a:effectLst>
                <a:latin typeface="Franklin Gothic Medium"/>
              </a:rPr>
              <a:t>Test badający styl uczenia się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b="1" u="sng" dirty="0">
                <a:solidFill>
                  <a:srgbClr val="000000"/>
                </a:solidFill>
                <a:latin typeface="Franklin Gothic Book"/>
              </a:rPr>
              <a:t>1. Co zostaje Ci w pamięci po kilku dniach od spotkania nieznanej Ci wcześniej osoby?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a. jej twarz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b. jej imię /nazwisko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c. to, co czułeś, będąc w jej towarzystwie, lub to co robiliście razem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800" dirty="0">
              <a:solidFill>
                <a:srgbClr val="000000"/>
              </a:solidFill>
              <a:latin typeface="Franklin Gothic Book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b="1" u="sng" dirty="0">
                <a:solidFill>
                  <a:srgbClr val="000000"/>
                </a:solidFill>
                <a:latin typeface="Franklin Gothic Book"/>
              </a:rPr>
              <a:t>2. Gdy uczysz się czegoś nowego, w jaki sposób robisz to najchętniej?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a. czytasz tekst podany w dowolny sposób, oglądasz ilustracje, wykresy itp.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b. słuchasz wykładu, dyskutujesz na dany temat, zadajesz pytania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c. notujesz, wykonujesz rysunki, konstruujesz, poruszasz się, odgrywasz role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endParaRPr lang="pl-PL" sz="1800" dirty="0">
              <a:solidFill>
                <a:srgbClr val="000000"/>
              </a:solidFill>
              <a:latin typeface="Franklin Gothic Book"/>
            </a:endParaRP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b="1" u="sng" dirty="0">
                <a:solidFill>
                  <a:srgbClr val="000000"/>
                </a:solidFill>
                <a:latin typeface="Franklin Gothic Book"/>
              </a:rPr>
              <a:t>3. Jaki rodzaj książek czytasz najchętniej? 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a. książki, które zawierają opisy pomagające Ci wyobrazić sobie to, co się dzieje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b. książki zawierające informacje faktograficzne, historyczne lub dużo dialogów</a:t>
            </a:r>
          </a:p>
          <a:p>
            <a:pPr lvl="0" fontAlgn="base">
              <a:spcAft>
                <a:spcPct val="0"/>
              </a:spcAft>
              <a:buClr>
                <a:srgbClr val="DDDDDD"/>
              </a:buClr>
              <a:buSzPct val="70000"/>
              <a:buFont typeface="Wingdings 2" pitchFamily="18" charset="2"/>
              <a:buChar char=""/>
            </a:pPr>
            <a:r>
              <a:rPr lang="pl-PL" sz="1800" dirty="0">
                <a:solidFill>
                  <a:srgbClr val="000000"/>
                </a:solidFill>
                <a:latin typeface="Franklin Gothic Book"/>
              </a:rPr>
              <a:t>c. książki o uczuciach i emocjach bohaterów, z wartką akcją, poradniki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577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1044575"/>
            <a:ext cx="890111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482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1044575"/>
            <a:ext cx="8589963" cy="476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642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cap="all" dirty="0">
                <a:solidFill>
                  <a:srgbClr val="CC66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WZROKOWCY</a:t>
            </a:r>
            <a:r>
              <a:rPr lang="pl-PL" sz="3600" cap="all" dirty="0">
                <a:solidFill>
                  <a:srgbClr val="CC66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 –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CC6600"/>
                </a:solidFill>
                <a:latin typeface="Comic Sans MS" pitchFamily="66" charset="0"/>
              </a:rPr>
              <a:t>dla tej grupy wskazane jest robienie krótkich notatek, zawierających m.in. wykresy, wzory, cytaty </a:t>
            </a:r>
            <a:br>
              <a:rPr lang="pl-PL" dirty="0" smtClean="0">
                <a:solidFill>
                  <a:srgbClr val="CC6600"/>
                </a:solidFill>
                <a:latin typeface="Comic Sans MS" pitchFamily="66" charset="0"/>
              </a:rPr>
            </a:br>
            <a:r>
              <a:rPr lang="pl-PL" dirty="0" smtClean="0">
                <a:solidFill>
                  <a:srgbClr val="CC6600"/>
                </a:solidFill>
                <a:latin typeface="Comic Sans MS" pitchFamily="66" charset="0"/>
              </a:rPr>
              <a:t>i wieszanie ich wszędzie tam, gdzie często zatrzymuje się wzrok (np. przy lustrze w łazience)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8194" name="Picture 2" descr="C:\Users\ZUZIA\AppData\Local\Microsoft\Windows\INetCache\IE\2GOG6C84\img_miniatur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933056"/>
            <a:ext cx="2016224" cy="17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60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cap="all" dirty="0">
                <a:solidFill>
                  <a:srgbClr val="00CC00"/>
                </a:solidFill>
                <a:effectLst>
                  <a:reflection blurRad="12700" stA="48000" endA="300" endPos="55000" dir="5400000" sy="-90000" algn="bl" rotWithShape="0"/>
                </a:effectLst>
                <a:latin typeface="Comic Sans MS" pitchFamily="66" charset="0"/>
              </a:rPr>
              <a:t>SŁUCHOWCY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CC00"/>
                </a:solidFill>
                <a:latin typeface="Comic Sans MS" pitchFamily="66" charset="0"/>
              </a:rPr>
              <a:t>powinni każdy tekst czytać na głos, a jeśli to możliwe nagrywać na magnetofon, przesłuchiwać nagrany materiał i w ten sposób utrwalać wiedzę</a:t>
            </a:r>
            <a:endParaRPr lang="pl-PL" dirty="0"/>
          </a:p>
        </p:txBody>
      </p:sp>
      <p:pic>
        <p:nvPicPr>
          <p:cNvPr id="7170" name="Picture 2" descr="C:\Users\ZUZIA\AppData\Local\Microsoft\Windows\INetCache\IE\CA6TTL0Z\413AFED4-276A-E8D7-1500-8E8595B5A57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17032"/>
            <a:ext cx="3391373" cy="286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863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Pinezka">
  <a:themeElements>
    <a:clrScheme name="Pinezk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inezk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ezk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Twarda oprawa">
  <a:themeElements>
    <a:clrScheme name="Twarda oprawa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Twarda oprawa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Twarda oprawa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Złożony">
  <a:themeElements>
    <a:clrScheme name="Złożony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Złożony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łoż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Ekskluzywny">
  <a:themeElements>
    <a:clrScheme name="Ekskluzywny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Czarny krawat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kskluzywn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pteka">
  <a:themeElements>
    <a:clrScheme name="Apte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teka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tek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dlewnia metali">
  <a:themeElements>
    <a:clrScheme name="Odlewnia metali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dlewnia metali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dlewnia metal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Aerodynamiczny">
  <a:themeElements>
    <a:clrScheme name="Aerodynamiczny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czny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51</TotalTime>
  <Words>946</Words>
  <Application>Microsoft Office PowerPoint</Application>
  <PresentationFormat>Pokaz na ekranie (4:3)</PresentationFormat>
  <Paragraphs>143</Paragraphs>
  <Slides>22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13</vt:i4>
      </vt:variant>
      <vt:variant>
        <vt:lpstr>Tytuły slajdów</vt:lpstr>
      </vt:variant>
      <vt:variant>
        <vt:i4>22</vt:i4>
      </vt:variant>
    </vt:vector>
  </HeadingPairs>
  <TitlesOfParts>
    <vt:vector size="35" baseType="lpstr">
      <vt:lpstr>Apteka</vt:lpstr>
      <vt:lpstr>Hol</vt:lpstr>
      <vt:lpstr>Ekskluzywny</vt:lpstr>
      <vt:lpstr>1_Ekskluzywny</vt:lpstr>
      <vt:lpstr>Bogaty</vt:lpstr>
      <vt:lpstr>1_Apteka</vt:lpstr>
      <vt:lpstr>Odlewnia metali</vt:lpstr>
      <vt:lpstr>Aerodynamiczny</vt:lpstr>
      <vt:lpstr>Austin</vt:lpstr>
      <vt:lpstr>Pinezka</vt:lpstr>
      <vt:lpstr>Twarda oprawa</vt:lpstr>
      <vt:lpstr>Kształt fali</vt:lpstr>
      <vt:lpstr>Złożony</vt:lpstr>
      <vt:lpstr>Jak uczyć się szybko i efektywnie</vt:lpstr>
      <vt:lpstr>Sprawność umysłowa</vt:lpstr>
      <vt:lpstr>Sprawność umysłowa</vt:lpstr>
      <vt:lpstr>Systemy reprezentacyjne</vt:lpstr>
      <vt:lpstr>Test badający styl uczenia się</vt:lpstr>
      <vt:lpstr>Prezentacja programu PowerPoint</vt:lpstr>
      <vt:lpstr>Prezentacja programu PowerPoint</vt:lpstr>
      <vt:lpstr>WZROKOWCY –</vt:lpstr>
      <vt:lpstr>SŁUCHOWCY</vt:lpstr>
      <vt:lpstr>CZUCIOWCY</vt:lpstr>
      <vt:lpstr>TECHNIKA ZAPAMIĘTANIA</vt:lpstr>
      <vt:lpstr>W zapamiętaniu  materiału pomaga</vt:lpstr>
      <vt:lpstr>Jak sprawić przyjemny nastrój  w czasie nauki?</vt:lpstr>
      <vt:lpstr>MÓZG TRZEBA DOBRZE ODŻYWIAĆ!!!</vt:lpstr>
      <vt:lpstr>Jak robić notatki?</vt:lpstr>
      <vt:lpstr>Jak powtarzać, żeby zapamiętać?</vt:lpstr>
      <vt:lpstr>METODA ZAPAMIĘTANIA DOSŁOWNEGO</vt:lpstr>
      <vt:lpstr>METODA ZAPAMIĘTANIA NIEDOSŁOWNEGO</vt:lpstr>
      <vt:lpstr>Uczenie się języków obcych</vt:lpstr>
      <vt:lpstr>SPOSÓB UCZENIA SIĘ</vt:lpstr>
      <vt:lpstr>Ćwicz koncentrację uwagi!</vt:lpstr>
      <vt:lpstr>Prezentacja programu PowerPoint</vt:lpstr>
    </vt:vector>
  </TitlesOfParts>
  <Company>Sil-art Rycho444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uczyć się szybko i efektywnie</dc:title>
  <dc:creator>ZUZIA</dc:creator>
  <cp:lastModifiedBy>ZUZIA</cp:lastModifiedBy>
  <cp:revision>6</cp:revision>
  <dcterms:created xsi:type="dcterms:W3CDTF">2021-03-16T17:26:59Z</dcterms:created>
  <dcterms:modified xsi:type="dcterms:W3CDTF">2021-03-16T18:18:50Z</dcterms:modified>
</cp:coreProperties>
</file>